
<file path=[Content_Types].xml><?xml version="1.0" encoding="utf-8"?>
<Types xmlns="http://schemas.openxmlformats.org/package/2006/content-types">
  <Default Extension="tmp" ContentType="image/png"/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D1D8D0-366A-4FD6-A901-4A1D731681E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C267791-1511-499F-B19E-E7310A7D357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FFAEB1E-84A6-4D1E-937C-AA9E193094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923919-03F0-40A5-9B52-0F802DD6F889}" type="datetimeFigureOut">
              <a:rPr lang="en-GB" smtClean="0"/>
              <a:t>14/09/2021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091B3C-034A-4E53-82DF-705D5515D1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7A4B05-C75E-4411-B187-0E1DF15EC8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7AC1D-5F8B-45FE-8206-5E2404D6A1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307372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655084-D8C3-4244-BA64-EA3C6E8AF0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9C454BD-227E-4756-BCA7-3C79DBB56AA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E6C3A52-2581-415B-9DF1-751BD2E989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923919-03F0-40A5-9B52-0F802DD6F889}" type="datetimeFigureOut">
              <a:rPr lang="en-GB" smtClean="0"/>
              <a:t>14/09/2021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9D881AA-32C2-448F-A593-95FC746971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3B5D916-3B5F-4798-8E0A-D9FFE00459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7AC1D-5F8B-45FE-8206-5E2404D6A1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152619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5B19B32-A9C7-49CE-B336-D27676A19D1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2488184-405E-48C0-95CD-6F202B6276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B5546-7DE1-4B4D-B08D-76F9A8B24E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923919-03F0-40A5-9B52-0F802DD6F889}" type="datetimeFigureOut">
              <a:rPr lang="en-GB" smtClean="0"/>
              <a:t>14/09/2021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17D0812-E72B-480C-BF63-A30C4027D7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A0B0791-8A64-4C6E-A55F-6D3B17B2BC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7AC1D-5F8B-45FE-8206-5E2404D6A1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07514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82AC6C-24CA-444E-A825-A73183392D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E282897-B1F1-409E-9262-044400797E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5B2B96E-9D63-4E85-A612-670AC90064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923919-03F0-40A5-9B52-0F802DD6F889}" type="datetimeFigureOut">
              <a:rPr lang="en-GB" smtClean="0"/>
              <a:t>14/09/2021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6BC9FF9-DFF8-46CF-8853-16AED75D59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4894ABF-726B-43D1-9729-65423B11D5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7AC1D-5F8B-45FE-8206-5E2404D6A1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314359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2F149E-7F0D-468E-9609-2633D1C53E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22A247F-E6EB-4759-804D-0E6CDC9FF8F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10D008C-6E34-48DF-81AD-E7F4D73026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923919-03F0-40A5-9B52-0F802DD6F889}" type="datetimeFigureOut">
              <a:rPr lang="en-GB" smtClean="0"/>
              <a:t>14/09/2021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4409B7C-88A0-4DDA-AD61-28D045BA74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6AA077F-E073-4D8A-94E7-4AF6A3FD7C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7AC1D-5F8B-45FE-8206-5E2404D6A1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468429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854AD9-11C5-4437-BB80-CC3B5B0314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1ED0590-26EC-45DF-8461-6215D6F27E2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7D5FD22-7C02-4C03-A475-428755BED98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66F69D4-1897-45CA-AEEC-71E3972860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923919-03F0-40A5-9B52-0F802DD6F889}" type="datetimeFigureOut">
              <a:rPr lang="en-GB" smtClean="0"/>
              <a:t>14/09/2021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F027D86-B5E3-4CD0-BEE8-C991BCB883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37047D9-5D53-495B-A0D6-B6E84EF0D2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7AC1D-5F8B-45FE-8206-5E2404D6A1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75319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ACEDFA-1229-474E-B4E9-E05318012D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DCC40F3-4054-4F80-B4D1-F9BD3983DD9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E0FD694-6876-47B0-8207-EC6725C88BA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85166A-EA4D-4427-8DBB-962C13D5A48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B2F06C1-F667-4CAE-A40F-3A0E6BFCEA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40587AC-C5B3-4FFA-8366-78D2CB0BAE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923919-03F0-40A5-9B52-0F802DD6F889}" type="datetimeFigureOut">
              <a:rPr lang="en-GB" smtClean="0"/>
              <a:t>14/09/2021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ED49C9B-24F2-4AC7-AFE5-ACEF0F748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F807BFD-3CC5-4E2D-ADAE-41256C5579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7AC1D-5F8B-45FE-8206-5E2404D6A1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454760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EACFD6-5922-4487-B482-4657366225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12E181E-4530-473E-B8B8-9ED3807F6D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923919-03F0-40A5-9B52-0F802DD6F889}" type="datetimeFigureOut">
              <a:rPr lang="en-GB" smtClean="0"/>
              <a:t>14/09/2021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83B3543-FA75-431C-8478-DC090AB5F5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C40F6F1-8CA3-4A5E-9521-44D623EF9E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7AC1D-5F8B-45FE-8206-5E2404D6A1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960326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346031-042F-42B3-B16C-B241ACE980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923919-03F0-40A5-9B52-0F802DD6F889}" type="datetimeFigureOut">
              <a:rPr lang="en-GB" smtClean="0"/>
              <a:t>14/09/2021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14B5DE2-FCE9-457F-80CF-45BBBE42BF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F8C18B-5323-4267-97F9-F72206A0CD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7AC1D-5F8B-45FE-8206-5E2404D6A1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12888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B5E332-BEFC-463A-A8AE-13646E9246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530BF2A-5E6D-45E8-9F45-30BB2B01823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79DD5CF-9F10-4777-A09B-991F5493CFD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D91D333-7523-47B8-8A78-851FAA0EEB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923919-03F0-40A5-9B52-0F802DD6F889}" type="datetimeFigureOut">
              <a:rPr lang="en-GB" smtClean="0"/>
              <a:t>14/09/2021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FEBBB32-270E-4DB3-A7BB-910BB602D3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7C432AD-AB9E-473C-B0FF-E0EA44AC3C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7AC1D-5F8B-45FE-8206-5E2404D6A1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06414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1A4CEF-D61F-42D1-B3CB-E2F5257788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B79E361-3946-46C7-BB52-B88EF2A3AA1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4D29DE8-972F-45A6-901D-A97CCEBF959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A960563-FA3B-45A7-B8A3-70BCD24137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923919-03F0-40A5-9B52-0F802DD6F889}" type="datetimeFigureOut">
              <a:rPr lang="en-GB" smtClean="0"/>
              <a:t>14/09/2021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FE18DA5-192D-4ECA-A474-761F7EEFEE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6D1CED4-DB3C-4690-9AED-DAA401FD2D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7AC1D-5F8B-45FE-8206-5E2404D6A1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689751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05607C9-7FD6-4CFC-8D69-A8E468017C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8844BF1-8259-4C1F-9C5E-1CBC98C4432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7EB9FA3-3EB4-4643-A3EF-F80EF5206ED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923919-03F0-40A5-9B52-0F802DD6F889}" type="datetimeFigureOut">
              <a:rPr lang="en-GB" smtClean="0"/>
              <a:t>14/09/2021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A0D7068-CA06-465E-AD37-AD642DE721A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D16EE3D-05AD-424B-9EF3-096AF18D150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97AC1D-5F8B-45FE-8206-5E2404D6A1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017036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tmp"/><Relationship Id="rId3" Type="http://schemas.openxmlformats.org/officeDocument/2006/relationships/image" Target="../media/image2.tmp"/><Relationship Id="rId7" Type="http://schemas.openxmlformats.org/officeDocument/2006/relationships/image" Target="../media/image6.tmp"/><Relationship Id="rId2" Type="http://schemas.openxmlformats.org/officeDocument/2006/relationships/image" Target="../media/image1.tmp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tmp"/><Relationship Id="rId5" Type="http://schemas.openxmlformats.org/officeDocument/2006/relationships/image" Target="../media/image4.tmp"/><Relationship Id="rId10" Type="http://schemas.openxmlformats.org/officeDocument/2006/relationships/image" Target="../media/image9.png"/><Relationship Id="rId4" Type="http://schemas.openxmlformats.org/officeDocument/2006/relationships/image" Target="../media/image3.tmp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F8621194-12BB-4685-856E-302ABCD30C0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9833951"/>
              </p:ext>
            </p:extLst>
          </p:nvPr>
        </p:nvGraphicFramePr>
        <p:xfrm>
          <a:off x="3639406" y="96814"/>
          <a:ext cx="8402403" cy="292468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402403">
                  <a:extLst>
                    <a:ext uri="{9D8B030D-6E8A-4147-A177-3AD203B41FA5}">
                      <a16:colId xmlns:a16="http://schemas.microsoft.com/office/drawing/2014/main" val="3083992164"/>
                    </a:ext>
                  </a:extLst>
                </a:gridCol>
              </a:tblGrid>
              <a:tr h="377096">
                <a:tc>
                  <a:txBody>
                    <a:bodyPr/>
                    <a:lstStyle/>
                    <a:p>
                      <a:r>
                        <a:rPr lang="en-GB" b="0" dirty="0">
                          <a:latin typeface="Tw Cen MT" panose="020B0602020104020603" pitchFamily="34" charset="0"/>
                        </a:rPr>
                        <a:t>Social media platforms: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7841249"/>
                  </a:ext>
                </a:extLst>
              </a:tr>
              <a:tr h="2547586">
                <a:tc>
                  <a:txBody>
                    <a:bodyPr/>
                    <a:lstStyle/>
                    <a:p>
                      <a:endParaRPr lang="en-GB" b="0" dirty="0">
                        <a:latin typeface="Tw Cen MT" panose="020B0602020104020603" pitchFamily="34" charset="0"/>
                      </a:endParaRPr>
                    </a:p>
                    <a:p>
                      <a:endParaRPr lang="en-GB" b="0" dirty="0">
                        <a:latin typeface="Tw Cen MT" panose="020B0602020104020603" pitchFamily="34" charset="0"/>
                      </a:endParaRPr>
                    </a:p>
                    <a:p>
                      <a:endParaRPr lang="en-GB" b="0" dirty="0">
                        <a:latin typeface="Tw Cen MT" panose="020B0602020104020603" pitchFamily="34" charset="0"/>
                      </a:endParaRPr>
                    </a:p>
                    <a:p>
                      <a:endParaRPr lang="en-GB" b="0" dirty="0">
                        <a:latin typeface="Tw Cen MT" panose="020B0602020104020603" pitchFamily="34" charset="0"/>
                      </a:endParaRPr>
                    </a:p>
                    <a:p>
                      <a:endParaRPr lang="en-GB" b="0" dirty="0">
                        <a:latin typeface="Tw Cen MT" panose="020B0602020104020603" pitchFamily="34" charset="0"/>
                      </a:endParaRPr>
                    </a:p>
                    <a:p>
                      <a:endParaRPr lang="en-GB" b="0" dirty="0">
                        <a:latin typeface="Tw Cen MT" panose="020B0602020104020603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06814186"/>
                  </a:ext>
                </a:extLst>
              </a:tr>
            </a:tbl>
          </a:graphicData>
        </a:graphic>
      </p:graphicFrame>
      <p:sp>
        <p:nvSpPr>
          <p:cNvPr id="7" name="Rectangle 6">
            <a:extLst>
              <a:ext uri="{FF2B5EF4-FFF2-40B4-BE49-F238E27FC236}">
                <a16:creationId xmlns:a16="http://schemas.microsoft.com/office/drawing/2014/main" id="{5C95892C-CA6A-4BB1-880D-65F175763901}"/>
              </a:ext>
            </a:extLst>
          </p:cNvPr>
          <p:cNvSpPr/>
          <p:nvPr/>
        </p:nvSpPr>
        <p:spPr>
          <a:xfrm>
            <a:off x="4609758" y="1508621"/>
            <a:ext cx="1742662" cy="136064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GB" sz="1600" dirty="0">
                <a:solidFill>
                  <a:srgbClr val="0070C0"/>
                </a:solidFill>
                <a:latin typeface="Tw Cen MT" panose="020B0602020104020603" pitchFamily="34" charset="0"/>
              </a:rPr>
              <a:t>Social networking sites:</a:t>
            </a:r>
          </a:p>
          <a:p>
            <a:r>
              <a:rPr lang="en-GB" sz="1600" dirty="0">
                <a:solidFill>
                  <a:schemeClr val="tx1"/>
                </a:solidFill>
                <a:latin typeface="Tw Cen MT" panose="020B0602020104020603" pitchFamily="34" charset="0"/>
              </a:rPr>
              <a:t>Facebook, Instagram and Twitter</a:t>
            </a:r>
          </a:p>
        </p:txBody>
      </p:sp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id="{1D425908-DDAF-4A2A-8219-FBA6422BB74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45872741"/>
              </p:ext>
            </p:extLst>
          </p:nvPr>
        </p:nvGraphicFramePr>
        <p:xfrm>
          <a:off x="150191" y="96814"/>
          <a:ext cx="3308626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08626">
                  <a:extLst>
                    <a:ext uri="{9D8B030D-6E8A-4147-A177-3AD203B41FA5}">
                      <a16:colId xmlns:a16="http://schemas.microsoft.com/office/drawing/2014/main" val="1413387079"/>
                    </a:ext>
                  </a:extLst>
                </a:gridCol>
              </a:tblGrid>
              <a:tr h="340508">
                <a:tc>
                  <a:txBody>
                    <a:bodyPr/>
                    <a:lstStyle/>
                    <a:p>
                      <a:r>
                        <a:rPr lang="en-GB" dirty="0">
                          <a:solidFill>
                            <a:schemeClr val="bg1"/>
                          </a:solidFill>
                          <a:latin typeface="Tw Cen MT" panose="020B0602020104020603" pitchFamily="34" charset="0"/>
                        </a:rPr>
                        <a:t>DT16c: </a:t>
                      </a:r>
                      <a:r>
                        <a:rPr lang="en-GB">
                          <a:solidFill>
                            <a:schemeClr val="bg1"/>
                          </a:solidFill>
                          <a:latin typeface="Tw Cen MT" panose="020B0602020104020603" pitchFamily="34" charset="0"/>
                        </a:rPr>
                        <a:t>Social media</a:t>
                      </a:r>
                      <a:endParaRPr lang="en-GB" dirty="0">
                        <a:solidFill>
                          <a:schemeClr val="bg1"/>
                        </a:solidFill>
                        <a:latin typeface="Tw Cen MT" panose="020B0602020104020603" pitchFamily="34" charset="0"/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16127337"/>
                  </a:ext>
                </a:extLst>
              </a:tr>
            </a:tbl>
          </a:graphicData>
        </a:graphic>
      </p:graphicFrame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C55E8C8F-AE8D-402E-BA4F-693D46D66D3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49573472"/>
              </p:ext>
            </p:extLst>
          </p:nvPr>
        </p:nvGraphicFramePr>
        <p:xfrm>
          <a:off x="7283173" y="3128528"/>
          <a:ext cx="4769678" cy="3689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769678">
                  <a:extLst>
                    <a:ext uri="{9D8B030D-6E8A-4147-A177-3AD203B41FA5}">
                      <a16:colId xmlns:a16="http://schemas.microsoft.com/office/drawing/2014/main" val="1972610003"/>
                    </a:ext>
                  </a:extLst>
                </a:gridCol>
              </a:tblGrid>
              <a:tr h="381639">
                <a:tc>
                  <a:txBody>
                    <a:bodyPr/>
                    <a:lstStyle/>
                    <a:p>
                      <a:r>
                        <a:rPr lang="en-GB" sz="1800" b="0" dirty="0">
                          <a:solidFill>
                            <a:schemeClr val="bg1"/>
                          </a:solidFill>
                          <a:latin typeface="Tw Cen MT" panose="020B0602020104020603" pitchFamily="34" charset="0"/>
                        </a:rPr>
                        <a:t>Defamation:</a:t>
                      </a:r>
                    </a:p>
                  </a:txBody>
                  <a:tcPr>
                    <a:solidFill>
                      <a:schemeClr val="accent6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64680283"/>
                  </a:ext>
                </a:extLst>
              </a:tr>
              <a:tr h="3307521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GB" sz="1600" dirty="0">
                        <a:latin typeface="Tw Cen MT" panose="020B0602020104020603" pitchFamily="34" charset="0"/>
                      </a:endParaRP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GB" sz="1600" dirty="0">
                        <a:latin typeface="Tw Cen MT" panose="020B0602020104020603" pitchFamily="34" charset="0"/>
                      </a:endParaRP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GB" sz="1600" dirty="0">
                        <a:latin typeface="Tw Cen MT" panose="020B0602020104020603" pitchFamily="34" charset="0"/>
                      </a:endParaRP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GB" sz="1600" dirty="0">
                        <a:latin typeface="Tw Cen MT" panose="020B0602020104020603" pitchFamily="34" charset="0"/>
                      </a:endParaRP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GB" sz="1600" dirty="0">
                        <a:latin typeface="Tw Cen MT" panose="020B0602020104020603" pitchFamily="34" charset="0"/>
                      </a:endParaRP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GB" sz="1600" dirty="0">
                        <a:latin typeface="Tw Cen MT" panose="020B0602020104020603" pitchFamily="34" charset="0"/>
                      </a:endParaRP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GB" sz="1600" dirty="0">
                        <a:latin typeface="Tw Cen MT" panose="020B0602020104020603" pitchFamily="34" charset="0"/>
                      </a:endParaRP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GB" sz="1600" dirty="0">
                        <a:latin typeface="Tw Cen MT" panose="020B0602020104020603" pitchFamily="34" charset="0"/>
                      </a:endParaRP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GB" sz="1600" dirty="0">
                        <a:latin typeface="Tw Cen MT" panose="020B0602020104020603" pitchFamily="34" charset="0"/>
                      </a:endParaRP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GB" sz="1600" dirty="0">
                        <a:latin typeface="Tw Cen MT" panose="020B0602020104020603" pitchFamily="34" charset="0"/>
                      </a:endParaRP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GB" sz="1600" dirty="0">
                        <a:latin typeface="Tw Cen MT" panose="020B0602020104020603" pitchFamily="34" charset="0"/>
                      </a:endParaRP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GB" sz="1600" dirty="0">
                        <a:latin typeface="Tw Cen MT" panose="020B0602020104020603" pitchFamily="34" charset="0"/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73486398"/>
                  </a:ext>
                </a:extLst>
              </a:tr>
            </a:tbl>
          </a:graphicData>
        </a:graphic>
      </p:graphicFrame>
      <p:graphicFrame>
        <p:nvGraphicFramePr>
          <p:cNvPr id="13" name="Table 12">
            <a:extLst>
              <a:ext uri="{FF2B5EF4-FFF2-40B4-BE49-F238E27FC236}">
                <a16:creationId xmlns:a16="http://schemas.microsoft.com/office/drawing/2014/main" id="{667CA43B-3BDD-4DC2-9D38-7E3DCB6951C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17656619"/>
              </p:ext>
            </p:extLst>
          </p:nvPr>
        </p:nvGraphicFramePr>
        <p:xfrm>
          <a:off x="150191" y="3132081"/>
          <a:ext cx="7043257" cy="367296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043257">
                  <a:extLst>
                    <a:ext uri="{9D8B030D-6E8A-4147-A177-3AD203B41FA5}">
                      <a16:colId xmlns:a16="http://schemas.microsoft.com/office/drawing/2014/main" val="527946528"/>
                    </a:ext>
                  </a:extLst>
                </a:gridCol>
              </a:tblGrid>
              <a:tr h="321897">
                <a:tc>
                  <a:txBody>
                    <a:bodyPr/>
                    <a:lstStyle/>
                    <a:p>
                      <a:r>
                        <a:rPr lang="en-GB" b="0" dirty="0">
                          <a:latin typeface="Tw Cen MT" panose="020B0602020104020603" pitchFamily="34" charset="0"/>
                        </a:rPr>
                        <a:t>Pros and cons:</a:t>
                      </a:r>
                    </a:p>
                  </a:txBody>
                  <a:tcPr>
                    <a:solidFill>
                      <a:srgbClr val="7030A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55131997"/>
                  </a:ext>
                </a:extLst>
              </a:tr>
              <a:tr h="3307208">
                <a:tc>
                  <a:txBody>
                    <a:bodyPr/>
                    <a:lstStyle/>
                    <a:p>
                      <a:endParaRPr lang="en-GB" dirty="0">
                        <a:latin typeface="Tw Cen MT" panose="020B0602020104020603" pitchFamily="34" charset="0"/>
                      </a:endParaRPr>
                    </a:p>
                  </a:txBody>
                  <a:tcPr>
                    <a:solidFill>
                      <a:srgbClr val="CC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61536227"/>
                  </a:ext>
                </a:extLst>
              </a:tr>
            </a:tbl>
          </a:graphicData>
        </a:graphic>
      </p:graphicFrame>
      <p:sp>
        <p:nvSpPr>
          <p:cNvPr id="21" name="AutoShape 8" descr="File:Light Bulb or Idea Flat Icon Vector.svg - Wikimedia Commons">
            <a:extLst>
              <a:ext uri="{FF2B5EF4-FFF2-40B4-BE49-F238E27FC236}">
                <a16:creationId xmlns:a16="http://schemas.microsoft.com/office/drawing/2014/main" id="{5FAEA503-FF8A-4C4A-B928-B93FF5BF653E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599" y="3276599"/>
            <a:ext cx="327991" cy="327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graphicFrame>
        <p:nvGraphicFramePr>
          <p:cNvPr id="24" name="Table 23">
            <a:extLst>
              <a:ext uri="{FF2B5EF4-FFF2-40B4-BE49-F238E27FC236}">
                <a16:creationId xmlns:a16="http://schemas.microsoft.com/office/drawing/2014/main" id="{6D6774CB-A583-4475-B3D4-EE06E9FF9C8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51433897"/>
              </p:ext>
            </p:extLst>
          </p:nvPr>
        </p:nvGraphicFramePr>
        <p:xfrm>
          <a:off x="150191" y="488070"/>
          <a:ext cx="3308626" cy="253342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08626">
                  <a:extLst>
                    <a:ext uri="{9D8B030D-6E8A-4147-A177-3AD203B41FA5}">
                      <a16:colId xmlns:a16="http://schemas.microsoft.com/office/drawing/2014/main" val="2591224229"/>
                    </a:ext>
                  </a:extLst>
                </a:gridCol>
              </a:tblGrid>
              <a:tr h="408513">
                <a:tc>
                  <a:txBody>
                    <a:bodyPr/>
                    <a:lstStyle/>
                    <a:p>
                      <a:r>
                        <a:rPr lang="en-GB" b="0" dirty="0">
                          <a:latin typeface="Tw Cen MT" panose="020B0602020104020603" pitchFamily="34" charset="0"/>
                        </a:rPr>
                        <a:t>What is social media?</a:t>
                      </a:r>
                    </a:p>
                  </a:txBody>
                  <a:tcPr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10811832"/>
                  </a:ext>
                </a:extLst>
              </a:tr>
              <a:tr h="2124913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Tw Cen MT" panose="020B0602020104020603" pitchFamily="34" charset="0"/>
                        </a:rPr>
                        <a:t>Social media allows you to interact with others, share photos, video files and links to music, external sites and blogs. You can personalise your own/space profile and like/follow other user’s content. 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93625941"/>
                  </a:ext>
                </a:extLst>
              </a:tr>
            </a:tbl>
          </a:graphicData>
        </a:graphic>
      </p:graphicFrame>
      <p:sp>
        <p:nvSpPr>
          <p:cNvPr id="22" name="Rectangle 21">
            <a:extLst>
              <a:ext uri="{FF2B5EF4-FFF2-40B4-BE49-F238E27FC236}">
                <a16:creationId xmlns:a16="http://schemas.microsoft.com/office/drawing/2014/main" id="{1A1EAFC0-F5D5-4E24-8E56-7737FF4DCE87}"/>
              </a:ext>
            </a:extLst>
          </p:cNvPr>
          <p:cNvSpPr/>
          <p:nvPr/>
        </p:nvSpPr>
        <p:spPr>
          <a:xfrm>
            <a:off x="6464876" y="1521665"/>
            <a:ext cx="1742662" cy="107381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GB" sz="1600" dirty="0">
                <a:solidFill>
                  <a:srgbClr val="0070C0"/>
                </a:solidFill>
                <a:latin typeface="Tw Cen MT" panose="020B0602020104020603" pitchFamily="34" charset="0"/>
              </a:rPr>
              <a:t>Interactive media:</a:t>
            </a:r>
          </a:p>
          <a:p>
            <a:r>
              <a:rPr lang="en-GB" sz="1600" dirty="0">
                <a:solidFill>
                  <a:schemeClr val="tx1"/>
                </a:solidFill>
                <a:latin typeface="Tw Cen MT" panose="020B0602020104020603" pitchFamily="34" charset="0"/>
              </a:rPr>
              <a:t>Snapchat and TikTok</a:t>
            </a: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033E5583-A52C-4BEC-80D4-62705FEB712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33047633"/>
              </p:ext>
            </p:extLst>
          </p:nvPr>
        </p:nvGraphicFramePr>
        <p:xfrm>
          <a:off x="243049" y="3749109"/>
          <a:ext cx="6834715" cy="278407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90068">
                  <a:extLst>
                    <a:ext uri="{9D8B030D-6E8A-4147-A177-3AD203B41FA5}">
                      <a16:colId xmlns:a16="http://schemas.microsoft.com/office/drawing/2014/main" val="4073575525"/>
                    </a:ext>
                  </a:extLst>
                </a:gridCol>
                <a:gridCol w="3344647">
                  <a:extLst>
                    <a:ext uri="{9D8B030D-6E8A-4147-A177-3AD203B41FA5}">
                      <a16:colId xmlns:a16="http://schemas.microsoft.com/office/drawing/2014/main" val="2746150596"/>
                    </a:ext>
                  </a:extLst>
                </a:gridCol>
              </a:tblGrid>
              <a:tr h="371619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Tw Cen MT" panose="020B0602020104020603" pitchFamily="34" charset="0"/>
                        </a:rPr>
                        <a:t>Pros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Tw Cen MT" panose="020B0602020104020603" pitchFamily="34" charset="0"/>
                        </a:rPr>
                        <a:t>Cons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11017225"/>
                  </a:ext>
                </a:extLst>
              </a:tr>
              <a:tr h="603114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Tw Cen MT" panose="020B0602020104020603" pitchFamily="34" charset="0"/>
                        </a:rPr>
                        <a:t>Easy to create a personal page/profile.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Tw Cen MT" panose="020B0602020104020603" pitchFamily="34" charset="0"/>
                        </a:rPr>
                        <a:t>Some people create fake profiles.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9502514"/>
                  </a:ext>
                </a:extLst>
              </a:tr>
              <a:tr h="603114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Tw Cen MT" panose="020B0602020104020603" pitchFamily="34" charset="0"/>
                        </a:rPr>
                        <a:t>Easy way to keep in touch with people.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Tw Cen MT" panose="020B0602020104020603" pitchFamily="34" charset="0"/>
                        </a:rPr>
                        <a:t>Loss of privacy.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11241733"/>
                  </a:ext>
                </a:extLst>
              </a:tr>
              <a:tr h="603114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Tw Cen MT" panose="020B0602020104020603" pitchFamily="34" charset="0"/>
                        </a:rPr>
                        <a:t>Easy to make new friends.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Tw Cen MT" panose="020B0602020104020603" pitchFamily="34" charset="0"/>
                        </a:rPr>
                        <a:t>Online bullying</a:t>
                      </a:r>
                    </a:p>
                    <a:p>
                      <a:endParaRPr lang="en-GB" sz="1600" dirty="0">
                        <a:latin typeface="Tw Cen MT" panose="020B0602020104020603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57697415"/>
                  </a:ext>
                </a:extLst>
              </a:tr>
              <a:tr h="603114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Tw Cen MT" panose="020B0602020104020603" pitchFamily="34" charset="0"/>
                        </a:rPr>
                        <a:t>Often free to join and use.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Tw Cen MT" panose="020B0602020104020603" pitchFamily="34" charset="0"/>
                        </a:rPr>
                        <a:t>GPS tagging may be a risk to a user’s safety.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63024564"/>
                  </a:ext>
                </a:extLst>
              </a:tr>
            </a:tbl>
          </a:graphicData>
        </a:graphic>
      </p:graphicFrame>
      <p:sp>
        <p:nvSpPr>
          <p:cNvPr id="40" name="Rectangle 39">
            <a:extLst>
              <a:ext uri="{FF2B5EF4-FFF2-40B4-BE49-F238E27FC236}">
                <a16:creationId xmlns:a16="http://schemas.microsoft.com/office/drawing/2014/main" id="{F3C25627-EA98-4376-93D9-BD7FAF89F019}"/>
              </a:ext>
            </a:extLst>
          </p:cNvPr>
          <p:cNvSpPr/>
          <p:nvPr/>
        </p:nvSpPr>
        <p:spPr>
          <a:xfrm>
            <a:off x="7315200" y="3608644"/>
            <a:ext cx="4633751" cy="136092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GB" dirty="0">
                <a:solidFill>
                  <a:schemeClr val="accent6">
                    <a:lumMod val="75000"/>
                  </a:schemeClr>
                </a:solidFill>
                <a:latin typeface="Tw Cen MT" panose="020B0602020104020603" pitchFamily="34" charset="0"/>
              </a:rPr>
              <a:t>Description</a:t>
            </a:r>
          </a:p>
          <a:p>
            <a:r>
              <a:rPr lang="en-GB" sz="1600" dirty="0">
                <a:solidFill>
                  <a:schemeClr val="tx1"/>
                </a:solidFill>
                <a:latin typeface="Tw Cen MT" panose="020B0602020104020603" pitchFamily="34" charset="0"/>
              </a:rPr>
              <a:t>Defamation is a false statement which discredits a person's character or reputation. If it is spoken it is called slander. If it is published in print, or through some form of media, it is called libel. </a:t>
            </a:r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4783C6D0-5F1B-419E-A906-3C67A2C540A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58440" y="579684"/>
            <a:ext cx="749165" cy="784419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F77A9981-8663-423E-BC87-005968368DE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08899" y="579684"/>
            <a:ext cx="826143" cy="784419"/>
          </a:xfrm>
          <a:prstGeom prst="rect">
            <a:avLst/>
          </a:prstGeom>
        </p:spPr>
      </p:pic>
      <p:pic>
        <p:nvPicPr>
          <p:cNvPr id="35" name="Picture 34">
            <a:extLst>
              <a:ext uri="{FF2B5EF4-FFF2-40B4-BE49-F238E27FC236}">
                <a16:creationId xmlns:a16="http://schemas.microsoft.com/office/drawing/2014/main" id="{045F7EED-AF9F-4CD5-A86F-E8CC43A15DB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59164" y="1509172"/>
            <a:ext cx="755329" cy="824784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FCA04C25-8D54-43CA-B496-E0523C0AA8F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47686" y="571556"/>
            <a:ext cx="826144" cy="808752"/>
          </a:xfrm>
          <a:prstGeom prst="rect">
            <a:avLst/>
          </a:prstGeom>
        </p:spPr>
      </p:pic>
      <p:pic>
        <p:nvPicPr>
          <p:cNvPr id="37" name="Picture 36">
            <a:extLst>
              <a:ext uri="{FF2B5EF4-FFF2-40B4-BE49-F238E27FC236}">
                <a16:creationId xmlns:a16="http://schemas.microsoft.com/office/drawing/2014/main" id="{A7D8AD06-E14B-49C6-BA9D-E303754D618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387071" y="579685"/>
            <a:ext cx="735283" cy="787992"/>
          </a:xfrm>
          <a:prstGeom prst="rect">
            <a:avLst/>
          </a:prstGeom>
        </p:spPr>
      </p:pic>
      <p:pic>
        <p:nvPicPr>
          <p:cNvPr id="38" name="Picture 37">
            <a:extLst>
              <a:ext uri="{FF2B5EF4-FFF2-40B4-BE49-F238E27FC236}">
                <a16:creationId xmlns:a16="http://schemas.microsoft.com/office/drawing/2014/main" id="{8416A91A-22AE-49E7-968C-B0564652754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302943" y="571556"/>
            <a:ext cx="767550" cy="784419"/>
          </a:xfrm>
          <a:prstGeom prst="rect">
            <a:avLst/>
          </a:prstGeom>
        </p:spPr>
      </p:pic>
      <p:sp>
        <p:nvSpPr>
          <p:cNvPr id="42" name="Rectangle 41">
            <a:extLst>
              <a:ext uri="{FF2B5EF4-FFF2-40B4-BE49-F238E27FC236}">
                <a16:creationId xmlns:a16="http://schemas.microsoft.com/office/drawing/2014/main" id="{B10598CA-3C0F-42C0-8DED-D9875C057071}"/>
              </a:ext>
            </a:extLst>
          </p:cNvPr>
          <p:cNvSpPr/>
          <p:nvPr/>
        </p:nvSpPr>
        <p:spPr>
          <a:xfrm>
            <a:off x="8388127" y="1508621"/>
            <a:ext cx="1568527" cy="107381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GB" sz="1600" dirty="0">
                <a:solidFill>
                  <a:srgbClr val="0070C0"/>
                </a:solidFill>
                <a:latin typeface="Tw Cen MT" panose="020B0602020104020603" pitchFamily="34" charset="0"/>
              </a:rPr>
              <a:t>Image sharing:</a:t>
            </a:r>
          </a:p>
          <a:p>
            <a:r>
              <a:rPr lang="en-GB" sz="1600" dirty="0">
                <a:solidFill>
                  <a:schemeClr val="tx1"/>
                </a:solidFill>
                <a:latin typeface="Tw Cen MT" panose="020B0602020104020603" pitchFamily="34" charset="0"/>
              </a:rPr>
              <a:t>Instagram and Pinterest</a:t>
            </a: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E6B9D141-FE36-4299-9837-C94E7208A9CB}"/>
              </a:ext>
            </a:extLst>
          </p:cNvPr>
          <p:cNvSpPr/>
          <p:nvPr/>
        </p:nvSpPr>
        <p:spPr>
          <a:xfrm>
            <a:off x="10137244" y="1504360"/>
            <a:ext cx="1686977" cy="107381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GB" sz="1600" dirty="0">
                <a:solidFill>
                  <a:srgbClr val="0070C0"/>
                </a:solidFill>
                <a:latin typeface="Tw Cen MT" panose="020B0602020104020603" pitchFamily="34" charset="0"/>
              </a:rPr>
              <a:t>Blogging:</a:t>
            </a:r>
          </a:p>
          <a:p>
            <a:r>
              <a:rPr lang="en-GB" sz="1600" dirty="0">
                <a:solidFill>
                  <a:schemeClr val="tx1"/>
                </a:solidFill>
                <a:latin typeface="Tw Cen MT" panose="020B0602020104020603" pitchFamily="34" charset="0"/>
              </a:rPr>
              <a:t>Tumblr and Reddit</a:t>
            </a:r>
          </a:p>
        </p:txBody>
      </p:sp>
      <p:pic>
        <p:nvPicPr>
          <p:cNvPr id="44" name="Picture 43">
            <a:extLst>
              <a:ext uri="{FF2B5EF4-FFF2-40B4-BE49-F238E27FC236}">
                <a16:creationId xmlns:a16="http://schemas.microsoft.com/office/drawing/2014/main" id="{0073D597-3D2F-4DD6-930D-2356A5CC91F0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0137245" y="581226"/>
            <a:ext cx="784419" cy="784419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A98E6B9E-2162-49B7-926E-C84790C57EB2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1035718" y="571556"/>
            <a:ext cx="788504" cy="788504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BC13440A-3878-4FF7-8E4D-1F6B14977384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9158237" y="571556"/>
            <a:ext cx="776575" cy="784419"/>
          </a:xfrm>
          <a:prstGeom prst="rect">
            <a:avLst/>
          </a:prstGeom>
        </p:spPr>
      </p:pic>
      <p:sp>
        <p:nvSpPr>
          <p:cNvPr id="46" name="Rectangle 45">
            <a:extLst>
              <a:ext uri="{FF2B5EF4-FFF2-40B4-BE49-F238E27FC236}">
                <a16:creationId xmlns:a16="http://schemas.microsoft.com/office/drawing/2014/main" id="{C572B807-8F6A-4C6B-B5C5-440C2D1BEC62}"/>
              </a:ext>
            </a:extLst>
          </p:cNvPr>
          <p:cNvSpPr/>
          <p:nvPr/>
        </p:nvSpPr>
        <p:spPr>
          <a:xfrm>
            <a:off x="7336207" y="5056719"/>
            <a:ext cx="4633751" cy="170446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GB" dirty="0">
                <a:solidFill>
                  <a:schemeClr val="accent6">
                    <a:lumMod val="75000"/>
                  </a:schemeClr>
                </a:solidFill>
                <a:latin typeface="Tw Cen MT" panose="020B0602020104020603" pitchFamily="34" charset="0"/>
              </a:rPr>
              <a:t>How to avoid prevent defamation on social media:</a:t>
            </a:r>
          </a:p>
          <a:p>
            <a:pPr marL="342900" indent="-342900">
              <a:buAutoNum type="arabicPeriod"/>
            </a:pPr>
            <a:r>
              <a:rPr lang="en-GB" sz="1600" dirty="0">
                <a:solidFill>
                  <a:schemeClr val="tx1"/>
                </a:solidFill>
                <a:latin typeface="Tw Cen MT" panose="020B0602020104020603" pitchFamily="34" charset="0"/>
              </a:rPr>
              <a:t>Adjust social media privacy settings.</a:t>
            </a:r>
          </a:p>
          <a:p>
            <a:pPr marL="342900" indent="-342900">
              <a:buAutoNum type="arabicPeriod"/>
            </a:pPr>
            <a:r>
              <a:rPr lang="en-GB" sz="1600" dirty="0">
                <a:solidFill>
                  <a:schemeClr val="tx1"/>
                </a:solidFill>
                <a:latin typeface="Tw Cen MT" panose="020B0602020104020603" pitchFamily="34" charset="0"/>
              </a:rPr>
              <a:t>Report any inappropriate posts and comments made.</a:t>
            </a:r>
          </a:p>
          <a:p>
            <a:pPr marL="342900" indent="-342900">
              <a:buAutoNum type="arabicPeriod"/>
            </a:pPr>
            <a:r>
              <a:rPr lang="en-GB" sz="1600" dirty="0">
                <a:solidFill>
                  <a:schemeClr val="tx1"/>
                </a:solidFill>
                <a:latin typeface="Tw Cen MT" panose="020B0602020104020603" pitchFamily="34" charset="0"/>
              </a:rPr>
              <a:t>Sign up for digital risk protection service.</a:t>
            </a:r>
          </a:p>
        </p:txBody>
      </p:sp>
    </p:spTree>
    <p:extLst>
      <p:ext uri="{BB962C8B-B14F-4D97-AF65-F5344CB8AC3E}">
        <p14:creationId xmlns:p14="http://schemas.microsoft.com/office/powerpoint/2010/main" val="59967982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30</TotalTime>
  <Words>214</Words>
  <Application>Microsoft Office PowerPoint</Application>
  <PresentationFormat>Widescreen</PresentationFormat>
  <Paragraphs>44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Tw Cen MT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Corbett, DC (Staff, Parks House)</dc:creator>
  <cp:lastModifiedBy>Corbett, DC (Staff, Parks House)</cp:lastModifiedBy>
  <cp:revision>4</cp:revision>
  <dcterms:created xsi:type="dcterms:W3CDTF">2021-09-14T05:26:34Z</dcterms:created>
  <dcterms:modified xsi:type="dcterms:W3CDTF">2021-09-14T21:09:05Z</dcterms:modified>
</cp:coreProperties>
</file>